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Лист1!$K$2</c:f>
              <c:strCache>
                <c:ptCount val="1"/>
                <c:pt idx="0">
                  <c:v>Всего участников</c:v>
                </c:pt>
              </c:strCache>
            </c:strRef>
          </c:tx>
          <c:invertIfNegative val="0"/>
          <c:cat>
            <c:strRef>
              <c:f>Лист1!$B$3:$B$17</c:f>
              <c:strCache>
                <c:ptCount val="15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История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Обществознание</c:v>
                </c:pt>
                <c:pt idx="9">
                  <c:v>Русский язык</c:v>
                </c:pt>
                <c:pt idx="10">
                  <c:v>Технология</c:v>
                </c:pt>
                <c:pt idx="11">
                  <c:v>Физика</c:v>
                </c:pt>
                <c:pt idx="12">
                  <c:v>Физическая культура</c:v>
                </c:pt>
                <c:pt idx="13">
                  <c:v>Химия</c:v>
                </c:pt>
                <c:pt idx="14">
                  <c:v>Экономика</c:v>
                </c:pt>
              </c:strCache>
            </c:strRef>
          </c:cat>
          <c:val>
            <c:numRef>
              <c:f>Лист1!$K$3:$K$17</c:f>
              <c:numCache>
                <c:formatCode>0</c:formatCode>
                <c:ptCount val="15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7</c:v>
                </c:pt>
                <c:pt idx="4">
                  <c:v>11</c:v>
                </c:pt>
                <c:pt idx="5">
                  <c:v>9</c:v>
                </c:pt>
                <c:pt idx="6">
                  <c:v>14</c:v>
                </c:pt>
                <c:pt idx="7">
                  <c:v>6</c:v>
                </c:pt>
                <c:pt idx="8">
                  <c:v>15</c:v>
                </c:pt>
                <c:pt idx="9">
                  <c:v>20</c:v>
                </c:pt>
                <c:pt idx="10">
                  <c:v>2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Лист1!$N$2</c:f>
              <c:strCache>
                <c:ptCount val="1"/>
                <c:pt idx="0">
                  <c:v>всего победителей и призеров</c:v>
                </c:pt>
              </c:strCache>
            </c:strRef>
          </c:tx>
          <c:invertIfNegative val="0"/>
          <c:cat>
            <c:strRef>
              <c:f>Лист1!$B$3:$B$17</c:f>
              <c:strCache>
                <c:ptCount val="15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История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Обществознание</c:v>
                </c:pt>
                <c:pt idx="9">
                  <c:v>Русский язык</c:v>
                </c:pt>
                <c:pt idx="10">
                  <c:v>Технология</c:v>
                </c:pt>
                <c:pt idx="11">
                  <c:v>Физика</c:v>
                </c:pt>
                <c:pt idx="12">
                  <c:v>Физическая культура</c:v>
                </c:pt>
                <c:pt idx="13">
                  <c:v>Химия</c:v>
                </c:pt>
                <c:pt idx="14">
                  <c:v>Экономика</c:v>
                </c:pt>
              </c:strCache>
            </c:strRef>
          </c:cat>
          <c:val>
            <c:numRef>
              <c:f>Лист1!$N$3:$N$17</c:f>
              <c:numCache>
                <c:formatCode>0</c:formatCode>
                <c:ptCount val="15"/>
                <c:pt idx="0">
                  <c:v>7</c:v>
                </c:pt>
                <c:pt idx="1">
                  <c:v>1</c:v>
                </c:pt>
                <c:pt idx="2">
                  <c:v>15</c:v>
                </c:pt>
                <c:pt idx="3">
                  <c:v>0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6</c:v>
                </c:pt>
                <c:pt idx="8">
                  <c:v>10</c:v>
                </c:pt>
                <c:pt idx="9">
                  <c:v>13</c:v>
                </c:pt>
                <c:pt idx="10">
                  <c:v>2</c:v>
                </c:pt>
                <c:pt idx="11">
                  <c:v>0</c:v>
                </c:pt>
                <c:pt idx="12">
                  <c:v>7</c:v>
                </c:pt>
                <c:pt idx="13">
                  <c:v>2</c:v>
                </c:pt>
                <c:pt idx="1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574784"/>
        <c:axId val="89646208"/>
        <c:axId val="0"/>
      </c:bar3DChart>
      <c:catAx>
        <c:axId val="89574784"/>
        <c:scaling>
          <c:orientation val="minMax"/>
        </c:scaling>
        <c:delete val="0"/>
        <c:axPos val="b"/>
        <c:majorTickMark val="out"/>
        <c:minorTickMark val="none"/>
        <c:tickLblPos val="nextTo"/>
        <c:crossAx val="89646208"/>
        <c:crosses val="autoZero"/>
        <c:auto val="1"/>
        <c:lblAlgn val="ctr"/>
        <c:lblOffset val="100"/>
        <c:noMultiLvlLbl val="0"/>
      </c:catAx>
      <c:valAx>
        <c:axId val="8964620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9574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4038932633420823E-2"/>
                  <c:y val="-0.29301582093904927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/>
                      <a:t>69; 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6473097112860892E-2"/>
                  <c:y val="-7.2171186934966462E-3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/>
                      <a:t>40; 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6976815398075241E-2"/>
                  <c:y val="-6.4027048702245556E-2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/>
                      <a:t>40; 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Лист1!$K$2:$M$2</c:f>
              <c:strCache>
                <c:ptCount val="3"/>
                <c:pt idx="0">
                  <c:v>Всего участников</c:v>
                </c:pt>
                <c:pt idx="1">
                  <c:v>К-во призеров</c:v>
                </c:pt>
                <c:pt idx="2">
                  <c:v>К-во победителей</c:v>
                </c:pt>
              </c:strCache>
            </c:strRef>
          </c:cat>
          <c:val>
            <c:numRef>
              <c:f>Лист1!$K$18:$M$18</c:f>
              <c:numCache>
                <c:formatCode>General</c:formatCode>
                <c:ptCount val="3"/>
                <c:pt idx="0">
                  <c:v>69</c:v>
                </c:pt>
                <c:pt idx="1">
                  <c:v>40</c:v>
                </c:pt>
                <c:pt idx="2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Лист3!$B$1:$B$2</c:f>
              <c:strCache>
                <c:ptCount val="1"/>
                <c:pt idx="0">
                  <c:v>К-во обучающихся в  классе</c:v>
                </c:pt>
              </c:strCache>
            </c:strRef>
          </c:tx>
          <c:invertIfNegative val="0"/>
          <c:cat>
            <c:strRef>
              <c:f>Лист3!$A$3:$A$15</c:f>
              <c:strCache>
                <c:ptCount val="13"/>
                <c:pt idx="0">
                  <c:v>4</c:v>
                </c:pt>
                <c:pt idx="1">
                  <c:v>4КК</c:v>
                </c:pt>
                <c:pt idx="2">
                  <c:v>5</c:v>
                </c:pt>
                <c:pt idx="3">
                  <c:v>6</c:v>
                </c:pt>
                <c:pt idx="4">
                  <c:v>6КК</c:v>
                </c:pt>
                <c:pt idx="5">
                  <c:v>7</c:v>
                </c:pt>
                <c:pt idx="6">
                  <c:v>7КК</c:v>
                </c:pt>
                <c:pt idx="7">
                  <c:v>8</c:v>
                </c:pt>
                <c:pt idx="8">
                  <c:v>8КК</c:v>
                </c:pt>
                <c:pt idx="9">
                  <c:v>9</c:v>
                </c:pt>
                <c:pt idx="10">
                  <c:v>9КК</c:v>
                </c:pt>
                <c:pt idx="11">
                  <c:v>10</c:v>
                </c:pt>
                <c:pt idx="12">
                  <c:v>11</c:v>
                </c:pt>
              </c:strCache>
            </c:strRef>
          </c:cat>
          <c:val>
            <c:numRef>
              <c:f>Лист3!$B$3:$B$15</c:f>
              <c:numCache>
                <c:formatCode>General</c:formatCode>
                <c:ptCount val="13"/>
                <c:pt idx="0">
                  <c:v>17</c:v>
                </c:pt>
                <c:pt idx="1">
                  <c:v>1</c:v>
                </c:pt>
                <c:pt idx="2">
                  <c:v>13</c:v>
                </c:pt>
                <c:pt idx="3">
                  <c:v>15</c:v>
                </c:pt>
                <c:pt idx="4">
                  <c:v>4</c:v>
                </c:pt>
                <c:pt idx="5">
                  <c:v>9</c:v>
                </c:pt>
                <c:pt idx="6">
                  <c:v>2</c:v>
                </c:pt>
                <c:pt idx="7">
                  <c:v>12</c:v>
                </c:pt>
                <c:pt idx="8">
                  <c:v>1</c:v>
                </c:pt>
                <c:pt idx="9">
                  <c:v>8</c:v>
                </c:pt>
                <c:pt idx="10">
                  <c:v>3</c:v>
                </c:pt>
                <c:pt idx="11">
                  <c:v>4</c:v>
                </c:pt>
                <c:pt idx="12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Лист3!$C$1:$C$2</c:f>
              <c:strCache>
                <c:ptCount val="1"/>
                <c:pt idx="0">
                  <c:v>Количество участников (всего чел.)</c:v>
                </c:pt>
              </c:strCache>
            </c:strRef>
          </c:tx>
          <c:invertIfNegative val="0"/>
          <c:cat>
            <c:strRef>
              <c:f>Лист3!$A$3:$A$15</c:f>
              <c:strCache>
                <c:ptCount val="13"/>
                <c:pt idx="0">
                  <c:v>4</c:v>
                </c:pt>
                <c:pt idx="1">
                  <c:v>4КК</c:v>
                </c:pt>
                <c:pt idx="2">
                  <c:v>5</c:v>
                </c:pt>
                <c:pt idx="3">
                  <c:v>6</c:v>
                </c:pt>
                <c:pt idx="4">
                  <c:v>6КК</c:v>
                </c:pt>
                <c:pt idx="5">
                  <c:v>7</c:v>
                </c:pt>
                <c:pt idx="6">
                  <c:v>7КК</c:v>
                </c:pt>
                <c:pt idx="7">
                  <c:v>8</c:v>
                </c:pt>
                <c:pt idx="8">
                  <c:v>8КК</c:v>
                </c:pt>
                <c:pt idx="9">
                  <c:v>9</c:v>
                </c:pt>
                <c:pt idx="10">
                  <c:v>9КК</c:v>
                </c:pt>
                <c:pt idx="11">
                  <c:v>10</c:v>
                </c:pt>
                <c:pt idx="12">
                  <c:v>11</c:v>
                </c:pt>
              </c:strCache>
            </c:strRef>
          </c:cat>
          <c:val>
            <c:numRef>
              <c:f>Лист3!$C$3:$C$15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4</c:v>
                </c:pt>
                <c:pt idx="1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Лист3!$D$1:$D$2</c:f>
              <c:strCache>
                <c:ptCount val="1"/>
                <c:pt idx="0">
                  <c:v>Из них - Участники олимпиад по 2-м и более предметам</c:v>
                </c:pt>
              </c:strCache>
            </c:strRef>
          </c:tx>
          <c:invertIfNegative val="0"/>
          <c:cat>
            <c:strRef>
              <c:f>Лист3!$A$3:$A$15</c:f>
              <c:strCache>
                <c:ptCount val="13"/>
                <c:pt idx="0">
                  <c:v>4</c:v>
                </c:pt>
                <c:pt idx="1">
                  <c:v>4КК</c:v>
                </c:pt>
                <c:pt idx="2">
                  <c:v>5</c:v>
                </c:pt>
                <c:pt idx="3">
                  <c:v>6</c:v>
                </c:pt>
                <c:pt idx="4">
                  <c:v>6КК</c:v>
                </c:pt>
                <c:pt idx="5">
                  <c:v>7</c:v>
                </c:pt>
                <c:pt idx="6">
                  <c:v>7КК</c:v>
                </c:pt>
                <c:pt idx="7">
                  <c:v>8</c:v>
                </c:pt>
                <c:pt idx="8">
                  <c:v>8КК</c:v>
                </c:pt>
                <c:pt idx="9">
                  <c:v>9</c:v>
                </c:pt>
                <c:pt idx="10">
                  <c:v>9КК</c:v>
                </c:pt>
                <c:pt idx="11">
                  <c:v>10</c:v>
                </c:pt>
                <c:pt idx="12">
                  <c:v>11</c:v>
                </c:pt>
              </c:strCache>
            </c:strRef>
          </c:cat>
          <c:val>
            <c:numRef>
              <c:f>Лист3!$D$3:$D$15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7">
                  <c:v>5</c:v>
                </c:pt>
                <c:pt idx="8">
                  <c:v>0</c:v>
                </c:pt>
                <c:pt idx="9">
                  <c:v>3</c:v>
                </c:pt>
                <c:pt idx="10">
                  <c:v>0</c:v>
                </c:pt>
                <c:pt idx="11">
                  <c:v>4</c:v>
                </c:pt>
                <c:pt idx="1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9165056"/>
        <c:axId val="69166592"/>
        <c:axId val="0"/>
      </c:bar3DChart>
      <c:catAx>
        <c:axId val="69165056"/>
        <c:scaling>
          <c:orientation val="minMax"/>
        </c:scaling>
        <c:delete val="0"/>
        <c:axPos val="b"/>
        <c:majorTickMark val="out"/>
        <c:minorTickMark val="none"/>
        <c:tickLblPos val="nextTo"/>
        <c:crossAx val="69166592"/>
        <c:crosses val="autoZero"/>
        <c:auto val="1"/>
        <c:lblAlgn val="ctr"/>
        <c:lblOffset val="100"/>
        <c:noMultiLvlLbl val="0"/>
      </c:catAx>
      <c:valAx>
        <c:axId val="69166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165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8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82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95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4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18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7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11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58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1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7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B38C-6760-46DA-8111-FA00D87F38B3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07241-8222-461A-BB47-6D9C22CA0D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5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Итоги школьного этапа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Всероссийской олимпиады школьников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8864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МКОУ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Городовиковская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СОШ №2»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уч\Desktop\докл\Скриншот 16-11-2022 125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41168"/>
            <a:ext cx="7560840" cy="1370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10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C00000"/>
                </a:solidFill>
              </a:rPr>
              <a:t>Количественные данные об участниках школьного этапа </a:t>
            </a:r>
            <a:r>
              <a:rPr lang="ru-RU" sz="2200" b="1" dirty="0" err="1" smtClean="0">
                <a:solidFill>
                  <a:srgbClr val="C00000"/>
                </a:solidFill>
              </a:rPr>
              <a:t>ВсОШ</a:t>
            </a:r>
            <a:r>
              <a:rPr lang="ru-RU" sz="2200" b="1" dirty="0" smtClean="0">
                <a:solidFill>
                  <a:srgbClr val="C00000"/>
                </a:solidFill>
              </a:rPr>
              <a:t> по предметам 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в 2022-23 учебном году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988814" cy="4482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74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Количественные данные об участниках школьного этапа </a:t>
            </a:r>
            <a:r>
              <a:rPr lang="ru-RU" sz="2000" b="1" dirty="0" err="1">
                <a:solidFill>
                  <a:srgbClr val="C00000"/>
                </a:solidFill>
              </a:rPr>
              <a:t>ВсОШ</a:t>
            </a:r>
            <a:r>
              <a:rPr lang="ru-RU" sz="2000" b="1" dirty="0">
                <a:solidFill>
                  <a:srgbClr val="C00000"/>
                </a:solidFill>
              </a:rPr>
              <a:t> по предметам </a:t>
            </a:r>
            <a:br>
              <a:rPr lang="ru-RU" sz="20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в 2022-23 учебном году</a:t>
            </a:r>
            <a:r>
              <a:rPr lang="ru-RU" sz="4000" b="1" dirty="0">
                <a:solidFill>
                  <a:srgbClr val="C00000"/>
                </a:solidFill>
              </a:rPr>
              <a:t/>
            </a:r>
            <a:br>
              <a:rPr lang="ru-RU" sz="4000" b="1" dirty="0">
                <a:solidFill>
                  <a:srgbClr val="C00000"/>
                </a:solidFill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14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Доля победителей и призеров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9386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424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Рейтинг участия классов в школьном этапе Олимпиады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024078"/>
              </p:ext>
            </p:extLst>
          </p:nvPr>
        </p:nvGraphicFramePr>
        <p:xfrm>
          <a:off x="457200" y="1993932"/>
          <a:ext cx="8229599" cy="360426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68202"/>
                <a:gridCol w="1884578"/>
                <a:gridCol w="918423"/>
                <a:gridCol w="1780885"/>
                <a:gridCol w="257751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Класс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К-во обучающихся в  классе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Доля участников Олимпиады от общего количества обучающихся в 4-11 классах,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К-во обучающихся в  классе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участников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(всего чел.)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 них - Участники олимпиад по 2-м и более предметам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4КК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6КК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7КК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8КК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9КК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 </a:t>
                      </a:r>
                      <a:r>
                        <a:rPr lang="ru-RU" sz="1200" dirty="0" err="1" smtClean="0">
                          <a:effectLst/>
                        </a:rPr>
                        <a:t>кл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95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84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Рейтинг участия классов в школьном этапе Олимпиады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481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346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173</Words>
  <Application>Microsoft Office PowerPoint</Application>
  <PresentationFormat>Экран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Итоги школьного этапа Всероссийской олимпиады школьников</vt:lpstr>
      <vt:lpstr>     Количественные данные об участниках школьного этапа ВсОШ по предметам  в 2022-23 учебном году  </vt:lpstr>
      <vt:lpstr>Количественные данные об участниках школьного этапа ВсОШ по предметам  в 2022-23 учебном году </vt:lpstr>
      <vt:lpstr>Доля победителей и призеров</vt:lpstr>
      <vt:lpstr>Рейтинг участия классов в школьном этапе Олимпиады </vt:lpstr>
      <vt:lpstr>Рейтинг участия классов в школьном этапе Олимпиады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школьного этапа Всероссийской олимпиады школьников</dc:title>
  <dc:creator>уч</dc:creator>
  <cp:lastModifiedBy>уч</cp:lastModifiedBy>
  <cp:revision>5</cp:revision>
  <dcterms:created xsi:type="dcterms:W3CDTF">2022-11-16T09:45:38Z</dcterms:created>
  <dcterms:modified xsi:type="dcterms:W3CDTF">2022-11-16T11:03:03Z</dcterms:modified>
</cp:coreProperties>
</file>